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8" r:id="rId15"/>
    <p:sldId id="269" r:id="rId16"/>
    <p:sldId id="271" r:id="rId17"/>
    <p:sldId id="270"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0" autoAdjust="0"/>
    <p:restoredTop sz="94660"/>
  </p:normalViewPr>
  <p:slideViewPr>
    <p:cSldViewPr snapToGrid="0">
      <p:cViewPr>
        <p:scale>
          <a:sx n="50" d="100"/>
          <a:sy n="50" d="100"/>
        </p:scale>
        <p:origin x="1284" y="4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AEAB6B-B153-4C3B-9655-67B5F0CA8567}" type="datetimeFigureOut">
              <a:rPr lang="en-US" smtClean="0"/>
              <a:t>4/28/2024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14BE8B-8728-4756-9E85-D1F694C6B1C5}" type="slidenum">
              <a:rPr lang="en-US" smtClean="0"/>
              <a:t>‹#›</a:t>
            </a:fld>
            <a:endParaRPr lang="en-US"/>
          </a:p>
        </p:txBody>
      </p:sp>
    </p:spTree>
    <p:extLst>
      <p:ext uri="{BB962C8B-B14F-4D97-AF65-F5344CB8AC3E}">
        <p14:creationId xmlns:p14="http://schemas.microsoft.com/office/powerpoint/2010/main" val="1656734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 seaborn as </a:t>
            </a:r>
            <a:r>
              <a:rPr lang="en-US" dirty="0" err="1"/>
              <a:t>sns</a:t>
            </a:r>
            <a:endParaRPr lang="en-US" dirty="0"/>
          </a:p>
          <a:p>
            <a:r>
              <a:rPr lang="en-US" dirty="0"/>
              <a:t>import pandas as pd</a:t>
            </a:r>
          </a:p>
          <a:p>
            <a:r>
              <a:rPr lang="en-US" dirty="0"/>
              <a:t>import </a:t>
            </a:r>
            <a:r>
              <a:rPr lang="en-US" dirty="0" err="1"/>
              <a:t>dtale</a:t>
            </a:r>
            <a:endParaRPr lang="en-US" dirty="0"/>
          </a:p>
          <a:p>
            <a:endParaRPr lang="en-US" dirty="0"/>
          </a:p>
          <a:p>
            <a:r>
              <a:rPr lang="en-US" dirty="0"/>
              <a:t># Load the Titanic dataset</a:t>
            </a:r>
          </a:p>
          <a:p>
            <a:r>
              <a:rPr lang="en-US" dirty="0"/>
              <a:t>titanic = </a:t>
            </a:r>
            <a:r>
              <a:rPr lang="en-US" dirty="0" err="1"/>
              <a:t>sns.load_dataset</a:t>
            </a:r>
            <a:r>
              <a:rPr lang="en-US" dirty="0"/>
              <a:t>("titanic")</a:t>
            </a:r>
          </a:p>
          <a:p>
            <a:endParaRPr lang="en-US" dirty="0"/>
          </a:p>
          <a:p>
            <a:r>
              <a:rPr lang="en-US" dirty="0"/>
              <a:t># Select relevant features</a:t>
            </a:r>
          </a:p>
          <a:p>
            <a:r>
              <a:rPr lang="en-US" dirty="0"/>
              <a:t>features = ['</a:t>
            </a:r>
            <a:r>
              <a:rPr lang="en-US" dirty="0" err="1"/>
              <a:t>pclass</a:t>
            </a:r>
            <a:r>
              <a:rPr lang="en-US" dirty="0"/>
              <a:t>', 'age', '</a:t>
            </a:r>
            <a:r>
              <a:rPr lang="en-US" dirty="0" err="1"/>
              <a:t>sibsp</a:t>
            </a:r>
            <a:r>
              <a:rPr lang="en-US" dirty="0"/>
              <a:t>', 'parch', 'fare']</a:t>
            </a:r>
          </a:p>
          <a:p>
            <a:endParaRPr lang="en-US" dirty="0"/>
          </a:p>
          <a:p>
            <a:r>
              <a:rPr lang="en-US" dirty="0"/>
              <a:t># Create a DataFrame with the selected features</a:t>
            </a:r>
          </a:p>
          <a:p>
            <a:r>
              <a:rPr lang="en-US" dirty="0"/>
              <a:t>data = titanic[features]</a:t>
            </a:r>
          </a:p>
          <a:p>
            <a:endParaRPr lang="en-US" dirty="0"/>
          </a:p>
          <a:p>
            <a:r>
              <a:rPr lang="en-US" dirty="0"/>
              <a:t># Start the </a:t>
            </a:r>
            <a:r>
              <a:rPr lang="en-US" dirty="0" err="1"/>
              <a:t>dtale</a:t>
            </a:r>
            <a:r>
              <a:rPr lang="en-US" dirty="0"/>
              <a:t> instance</a:t>
            </a:r>
          </a:p>
          <a:p>
            <a:r>
              <a:rPr lang="en-US" dirty="0"/>
              <a:t>d = </a:t>
            </a:r>
            <a:r>
              <a:rPr lang="en-US" dirty="0" err="1"/>
              <a:t>dtale.show</a:t>
            </a:r>
            <a:r>
              <a:rPr lang="en-US" dirty="0"/>
              <a:t>(data)</a:t>
            </a:r>
          </a:p>
          <a:p>
            <a:endParaRPr lang="en-US" dirty="0"/>
          </a:p>
          <a:p>
            <a:r>
              <a:rPr lang="en-US" dirty="0"/>
              <a:t># Open the browser and navigate to the </a:t>
            </a:r>
            <a:r>
              <a:rPr lang="en-US" dirty="0" err="1"/>
              <a:t>dtale</a:t>
            </a:r>
            <a:r>
              <a:rPr lang="en-US" dirty="0"/>
              <a:t> instance</a:t>
            </a:r>
          </a:p>
          <a:p>
            <a:r>
              <a:rPr lang="en-US" dirty="0" err="1"/>
              <a:t>d.open_browser</a:t>
            </a:r>
            <a:r>
              <a:rPr lang="en-US" dirty="0"/>
              <a:t>()</a:t>
            </a:r>
          </a:p>
          <a:p>
            <a:endParaRPr lang="en-US" dirty="0"/>
          </a:p>
        </p:txBody>
      </p:sp>
      <p:sp>
        <p:nvSpPr>
          <p:cNvPr id="4" name="Slide Number Placeholder 3"/>
          <p:cNvSpPr>
            <a:spLocks noGrp="1"/>
          </p:cNvSpPr>
          <p:nvPr>
            <p:ph type="sldNum" sz="quarter" idx="5"/>
          </p:nvPr>
        </p:nvSpPr>
        <p:spPr/>
        <p:txBody>
          <a:bodyPr/>
          <a:lstStyle/>
          <a:p>
            <a:fld id="{D514BE8B-8728-4756-9E85-D1F694C6B1C5}" type="slidenum">
              <a:rPr lang="en-US" smtClean="0"/>
              <a:t>5</a:t>
            </a:fld>
            <a:endParaRPr lang="en-US"/>
          </a:p>
        </p:txBody>
      </p:sp>
    </p:spTree>
    <p:extLst>
      <p:ext uri="{BB962C8B-B14F-4D97-AF65-F5344CB8AC3E}">
        <p14:creationId xmlns:p14="http://schemas.microsoft.com/office/powerpoint/2010/main" val="105990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14BE8B-8728-4756-9E85-D1F694C6B1C5}" type="slidenum">
              <a:rPr lang="en-US" smtClean="0"/>
              <a:t>6</a:t>
            </a:fld>
            <a:endParaRPr lang="en-US"/>
          </a:p>
        </p:txBody>
      </p:sp>
    </p:spTree>
    <p:extLst>
      <p:ext uri="{BB962C8B-B14F-4D97-AF65-F5344CB8AC3E}">
        <p14:creationId xmlns:p14="http://schemas.microsoft.com/office/powerpoint/2010/main" val="76119434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D3060201-1C40-4B39-813D-5CD9493BAEED}" type="slidenum">
              <a:rPr lang="en-US" smtClean="0"/>
              <a:t>‹#›</a:t>
            </a:fld>
            <a:endParaRPr lang="en-US"/>
          </a:p>
        </p:txBody>
      </p:sp>
    </p:spTree>
    <p:extLst>
      <p:ext uri="{BB962C8B-B14F-4D97-AF65-F5344CB8AC3E}">
        <p14:creationId xmlns:p14="http://schemas.microsoft.com/office/powerpoint/2010/main" val="1668922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989435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53437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313708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FD2766A6-3C10-4AB8-86A1-BB1F0CDA7EFE}" type="datetimeFigureOut">
              <a:rPr lang="en-US" smtClean="0"/>
              <a:t>4/28/2024</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D3060201-1C40-4B39-813D-5CD9493BAEED}" type="slidenum">
              <a:rPr lang="en-US" smtClean="0"/>
              <a:t>‹#›</a:t>
            </a:fld>
            <a:endParaRPr lang="en-US"/>
          </a:p>
        </p:txBody>
      </p:sp>
    </p:spTree>
    <p:extLst>
      <p:ext uri="{BB962C8B-B14F-4D97-AF65-F5344CB8AC3E}">
        <p14:creationId xmlns:p14="http://schemas.microsoft.com/office/powerpoint/2010/main" val="1581891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2766A6-3C10-4AB8-86A1-BB1F0CDA7EFE}" type="datetimeFigureOut">
              <a:rPr lang="en-US" smtClean="0"/>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722813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2766A6-3C10-4AB8-86A1-BB1F0CDA7EFE}" type="datetimeFigureOut">
              <a:rPr lang="en-US" smtClean="0"/>
              <a:t>4/28/2024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884693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2766A6-3C10-4AB8-86A1-BB1F0CDA7EFE}" type="datetimeFigureOut">
              <a:rPr lang="en-US" smtClean="0"/>
              <a:t>4/28/2024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601825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2766A6-3C10-4AB8-86A1-BB1F0CDA7EFE}" type="datetimeFigureOut">
              <a:rPr lang="en-US" smtClean="0"/>
              <a:t>4/28/2024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05715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t>4/28/2024</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852187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t>4/28/2024</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021636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FD2766A6-3C10-4AB8-86A1-BB1F0CDA7EFE}" type="datetimeFigureOut">
              <a:rPr lang="en-US" smtClean="0"/>
              <a:pPr/>
              <a:t>4/28/2024</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36009933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descr="Livre tournant une page">
            <a:extLst>
              <a:ext uri="{FF2B5EF4-FFF2-40B4-BE49-F238E27FC236}">
                <a16:creationId xmlns:a16="http://schemas.microsoft.com/office/drawing/2014/main" id="{F7B77238-F5F7-DEDD-D521-6F9356CC00D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79" cy="6857990"/>
          </a:xfrm>
          <a:prstGeom prst="rect">
            <a:avLst/>
          </a:prstGeom>
        </p:spPr>
      </p:pic>
      <p:sp>
        <p:nvSpPr>
          <p:cNvPr id="2" name="Title 1">
            <a:extLst>
              <a:ext uri="{FF2B5EF4-FFF2-40B4-BE49-F238E27FC236}">
                <a16:creationId xmlns:a16="http://schemas.microsoft.com/office/drawing/2014/main" id="{24A623C7-AF96-A4DD-719B-19B952D3F486}"/>
              </a:ext>
            </a:extLst>
          </p:cNvPr>
          <p:cNvSpPr>
            <a:spLocks noGrp="1"/>
          </p:cNvSpPr>
          <p:nvPr>
            <p:ph type="ctrTitle"/>
          </p:nvPr>
        </p:nvSpPr>
        <p:spPr>
          <a:xfrm>
            <a:off x="5797686" y="992221"/>
            <a:ext cx="6197928" cy="3427867"/>
          </a:xfrm>
        </p:spPr>
        <p:txBody>
          <a:bodyPr anchor="t">
            <a:normAutofit/>
          </a:bodyPr>
          <a:lstStyle/>
          <a:p>
            <a:pPr algn="r">
              <a:lnSpc>
                <a:spcPct val="90000"/>
              </a:lnSpc>
            </a:pPr>
            <a:r>
              <a:rPr lang="en-US" sz="5600" b="1" dirty="0">
                <a:solidFill>
                  <a:schemeClr val="tx1"/>
                </a:solidFill>
                <a:latin typeface="Times New Roman" panose="02020603050405020304" pitchFamily="18" charset="0"/>
                <a:cs typeface="Times New Roman" panose="02020603050405020304" pitchFamily="18" charset="0"/>
              </a:rPr>
              <a:t>Lecture no: 10</a:t>
            </a:r>
            <a:br>
              <a:rPr lang="en-US" sz="5600" b="1" dirty="0">
                <a:solidFill>
                  <a:schemeClr val="tx1"/>
                </a:solidFill>
                <a:latin typeface="Times New Roman" panose="02020603050405020304" pitchFamily="18" charset="0"/>
                <a:cs typeface="Times New Roman" panose="02020603050405020304" pitchFamily="18" charset="0"/>
              </a:rPr>
            </a:br>
            <a:r>
              <a:rPr lang="en-US" sz="5600" b="1" dirty="0">
                <a:solidFill>
                  <a:schemeClr val="tx1"/>
                </a:solidFill>
                <a:latin typeface="Times New Roman" panose="02020603050405020304" pitchFamily="18" charset="0"/>
                <a:cs typeface="Times New Roman" panose="02020603050405020304" pitchFamily="18" charset="0"/>
              </a:rPr>
              <a:t>Outlier Detection</a:t>
            </a:r>
          </a:p>
        </p:txBody>
      </p:sp>
    </p:spTree>
    <p:extLst>
      <p:ext uri="{BB962C8B-B14F-4D97-AF65-F5344CB8AC3E}">
        <p14:creationId xmlns:p14="http://schemas.microsoft.com/office/powerpoint/2010/main" val="3124408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5629D-E268-4F80-6BC2-F9E270916D2C}"/>
              </a:ext>
            </a:extLst>
          </p:cNvPr>
          <p:cNvSpPr>
            <a:spLocks noGrp="1"/>
          </p:cNvSpPr>
          <p:nvPr>
            <p:ph type="title"/>
          </p:nvPr>
        </p:nvSpPr>
        <p:spPr>
          <a:xfrm>
            <a:off x="168148" y="2578100"/>
            <a:ext cx="2473452" cy="1344676"/>
          </a:xfrm>
        </p:spPr>
        <p:txBody>
          <a:bodyPr/>
          <a:lstStyle/>
          <a:p>
            <a:r>
              <a:rPr lang="en-US" dirty="0"/>
              <a:t>Box plot</a:t>
            </a:r>
          </a:p>
        </p:txBody>
      </p:sp>
      <p:pic>
        <p:nvPicPr>
          <p:cNvPr id="5" name="Content Placeholder 4">
            <a:extLst>
              <a:ext uri="{FF2B5EF4-FFF2-40B4-BE49-F238E27FC236}">
                <a16:creationId xmlns:a16="http://schemas.microsoft.com/office/drawing/2014/main" id="{BF82715A-8764-6C57-465C-CE1E0C508071}"/>
              </a:ext>
            </a:extLst>
          </p:cNvPr>
          <p:cNvPicPr>
            <a:picLocks noGrp="1" noChangeAspect="1"/>
          </p:cNvPicPr>
          <p:nvPr>
            <p:ph idx="1"/>
          </p:nvPr>
        </p:nvPicPr>
        <p:blipFill>
          <a:blip r:embed="rId2"/>
          <a:stretch>
            <a:fillRect/>
          </a:stretch>
        </p:blipFill>
        <p:spPr>
          <a:xfrm>
            <a:off x="3357928" y="101600"/>
            <a:ext cx="8834072" cy="6756400"/>
          </a:xfrm>
        </p:spPr>
      </p:pic>
    </p:spTree>
    <p:extLst>
      <p:ext uri="{BB962C8B-B14F-4D97-AF65-F5344CB8AC3E}">
        <p14:creationId xmlns:p14="http://schemas.microsoft.com/office/powerpoint/2010/main" val="3297580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E9B8D-FA82-758D-8914-1A78441857F2}"/>
              </a:ext>
            </a:extLst>
          </p:cNvPr>
          <p:cNvSpPr>
            <a:spLocks noGrp="1"/>
          </p:cNvSpPr>
          <p:nvPr>
            <p:ph type="title"/>
          </p:nvPr>
        </p:nvSpPr>
        <p:spPr/>
        <p:txBody>
          <a:bodyPr/>
          <a:lstStyle/>
          <a:p>
            <a:r>
              <a:rPr lang="en-US" dirty="0"/>
              <a:t>Output: how to inspect visually?</a:t>
            </a:r>
          </a:p>
        </p:txBody>
      </p:sp>
      <p:pic>
        <p:nvPicPr>
          <p:cNvPr id="3074" name="Picture 2">
            <a:extLst>
              <a:ext uri="{FF2B5EF4-FFF2-40B4-BE49-F238E27FC236}">
                <a16:creationId xmlns:a16="http://schemas.microsoft.com/office/drawing/2014/main" id="{00BCDDD6-383F-1175-CBE7-42D1F540145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140140" y="2247393"/>
            <a:ext cx="4769720" cy="40513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F05CB83-DA6A-B096-1331-7C4FC4254C66}"/>
              </a:ext>
            </a:extLst>
          </p:cNvPr>
          <p:cNvSpPr txBox="1"/>
          <p:nvPr/>
        </p:nvSpPr>
        <p:spPr>
          <a:xfrm>
            <a:off x="447240" y="3194365"/>
            <a:ext cx="6537760" cy="1569660"/>
          </a:xfrm>
          <a:prstGeom prst="rect">
            <a:avLst/>
          </a:prstGeom>
          <a:noFill/>
        </p:spPr>
        <p:txBody>
          <a:bodyPr wrap="square">
            <a:spAutoFit/>
          </a:bodyPr>
          <a:lstStyle/>
          <a:p>
            <a:pPr algn="l"/>
            <a:r>
              <a:rPr lang="en-US" sz="2400" b="1" dirty="0">
                <a:latin typeface="Times New Roman" panose="02020603050405020304" pitchFamily="18" charset="0"/>
                <a:cs typeface="Times New Roman" panose="02020603050405020304" pitchFamily="18" charset="0"/>
              </a:rPr>
              <a:t>Visual Inspection: </a:t>
            </a:r>
            <a:r>
              <a:rPr lang="en-US" sz="2400" dirty="0">
                <a:latin typeface="Times New Roman" panose="02020603050405020304" pitchFamily="18" charset="0"/>
                <a:cs typeface="Times New Roman" panose="02020603050405020304" pitchFamily="18" charset="0"/>
              </a:rPr>
              <a:t>Examine the box plot for any data points that fall outside the whiskers (the lines extending from the box). These are typically considered outliers.</a:t>
            </a:r>
          </a:p>
        </p:txBody>
      </p:sp>
    </p:spTree>
    <p:extLst>
      <p:ext uri="{BB962C8B-B14F-4D97-AF65-F5344CB8AC3E}">
        <p14:creationId xmlns:p14="http://schemas.microsoft.com/office/powerpoint/2010/main" val="2992610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E86E0-C041-A611-B7ED-5A46DF09D6F4}"/>
              </a:ext>
            </a:extLst>
          </p:cNvPr>
          <p:cNvSpPr>
            <a:spLocks noGrp="1"/>
          </p:cNvSpPr>
          <p:nvPr>
            <p:ph type="title"/>
          </p:nvPr>
        </p:nvSpPr>
        <p:spPr/>
        <p:txBody>
          <a:bodyPr/>
          <a:lstStyle/>
          <a:p>
            <a:r>
              <a:rPr lang="en-US" dirty="0"/>
              <a:t>Using z-score</a:t>
            </a:r>
          </a:p>
        </p:txBody>
      </p:sp>
      <p:pic>
        <p:nvPicPr>
          <p:cNvPr id="5" name="Content Placeholder 4">
            <a:extLst>
              <a:ext uri="{FF2B5EF4-FFF2-40B4-BE49-F238E27FC236}">
                <a16:creationId xmlns:a16="http://schemas.microsoft.com/office/drawing/2014/main" id="{0D8C3833-14E0-8F4F-287F-CCE385CEAD0A}"/>
              </a:ext>
            </a:extLst>
          </p:cNvPr>
          <p:cNvPicPr>
            <a:picLocks noGrp="1" noChangeAspect="1"/>
          </p:cNvPicPr>
          <p:nvPr>
            <p:ph idx="1"/>
          </p:nvPr>
        </p:nvPicPr>
        <p:blipFill>
          <a:blip r:embed="rId2"/>
          <a:stretch>
            <a:fillRect/>
          </a:stretch>
        </p:blipFill>
        <p:spPr>
          <a:xfrm>
            <a:off x="3929078" y="2034201"/>
            <a:ext cx="7517310" cy="4051300"/>
          </a:xfrm>
        </p:spPr>
      </p:pic>
      <p:pic>
        <p:nvPicPr>
          <p:cNvPr id="7" name="Picture 6">
            <a:extLst>
              <a:ext uri="{FF2B5EF4-FFF2-40B4-BE49-F238E27FC236}">
                <a16:creationId xmlns:a16="http://schemas.microsoft.com/office/drawing/2014/main" id="{1CF5B94C-B83E-A325-F163-694BB068387F}"/>
              </a:ext>
            </a:extLst>
          </p:cNvPr>
          <p:cNvPicPr>
            <a:picLocks noChangeAspect="1"/>
          </p:cNvPicPr>
          <p:nvPr/>
        </p:nvPicPr>
        <p:blipFill>
          <a:blip r:embed="rId3"/>
          <a:stretch>
            <a:fillRect/>
          </a:stretch>
        </p:blipFill>
        <p:spPr>
          <a:xfrm>
            <a:off x="8960363" y="3344333"/>
            <a:ext cx="2486025" cy="457200"/>
          </a:xfrm>
          <a:prstGeom prst="rect">
            <a:avLst/>
          </a:prstGeom>
        </p:spPr>
      </p:pic>
    </p:spTree>
    <p:extLst>
      <p:ext uri="{BB962C8B-B14F-4D97-AF65-F5344CB8AC3E}">
        <p14:creationId xmlns:p14="http://schemas.microsoft.com/office/powerpoint/2010/main" val="2604399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02A50-53EF-8351-616B-EEEDF749D10B}"/>
              </a:ext>
            </a:extLst>
          </p:cNvPr>
          <p:cNvSpPr>
            <a:spLocks noGrp="1"/>
          </p:cNvSpPr>
          <p:nvPr>
            <p:ph type="title"/>
          </p:nvPr>
        </p:nvSpPr>
        <p:spPr/>
        <p:txBody>
          <a:bodyPr/>
          <a:lstStyle/>
          <a:p>
            <a:r>
              <a:rPr lang="en-US" dirty="0"/>
              <a:t>Illustration for z-score</a:t>
            </a:r>
          </a:p>
        </p:txBody>
      </p:sp>
      <p:pic>
        <p:nvPicPr>
          <p:cNvPr id="6146" name="Picture 2" descr="Dealing with outliers using the Z-Score method - Analytics Vidhya">
            <a:extLst>
              <a:ext uri="{FF2B5EF4-FFF2-40B4-BE49-F238E27FC236}">
                <a16:creationId xmlns:a16="http://schemas.microsoft.com/office/drawing/2014/main" id="{DC934E5B-B769-E7EC-4D0D-D5A0C6ECB9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57825" y="2540000"/>
            <a:ext cx="6219100" cy="405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1725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14ED-F502-F50A-AE93-267703C758E2}"/>
              </a:ext>
            </a:extLst>
          </p:cNvPr>
          <p:cNvSpPr>
            <a:spLocks noGrp="1"/>
          </p:cNvSpPr>
          <p:nvPr>
            <p:ph type="title"/>
          </p:nvPr>
        </p:nvSpPr>
        <p:spPr>
          <a:xfrm>
            <a:off x="434848" y="482600"/>
            <a:ext cx="2397252" cy="823976"/>
          </a:xfrm>
        </p:spPr>
        <p:txBody>
          <a:bodyPr>
            <a:normAutofit fontScale="90000"/>
          </a:bodyPr>
          <a:lstStyle/>
          <a:p>
            <a:r>
              <a:rPr lang="en-US" dirty="0"/>
              <a:t>Output:</a:t>
            </a:r>
          </a:p>
        </p:txBody>
      </p:sp>
      <p:pic>
        <p:nvPicPr>
          <p:cNvPr id="5" name="Content Placeholder 4">
            <a:extLst>
              <a:ext uri="{FF2B5EF4-FFF2-40B4-BE49-F238E27FC236}">
                <a16:creationId xmlns:a16="http://schemas.microsoft.com/office/drawing/2014/main" id="{37EDF134-4393-13EF-C46F-2E82BFB75732}"/>
              </a:ext>
            </a:extLst>
          </p:cNvPr>
          <p:cNvPicPr>
            <a:picLocks noGrp="1" noChangeAspect="1"/>
          </p:cNvPicPr>
          <p:nvPr>
            <p:ph idx="1"/>
          </p:nvPr>
        </p:nvPicPr>
        <p:blipFill>
          <a:blip r:embed="rId2"/>
          <a:stretch>
            <a:fillRect/>
          </a:stretch>
        </p:blipFill>
        <p:spPr>
          <a:xfrm>
            <a:off x="7188200" y="0"/>
            <a:ext cx="4851351" cy="6863122"/>
          </a:xfrm>
        </p:spPr>
      </p:pic>
    </p:spTree>
    <p:extLst>
      <p:ext uri="{BB962C8B-B14F-4D97-AF65-F5344CB8AC3E}">
        <p14:creationId xmlns:p14="http://schemas.microsoft.com/office/powerpoint/2010/main" val="4069085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DDC77-96CA-86FD-3959-8829BD0C2B9B}"/>
              </a:ext>
            </a:extLst>
          </p:cNvPr>
          <p:cNvSpPr>
            <a:spLocks noGrp="1"/>
          </p:cNvSpPr>
          <p:nvPr>
            <p:ph type="title"/>
          </p:nvPr>
        </p:nvSpPr>
        <p:spPr>
          <a:xfrm>
            <a:off x="212598" y="206970"/>
            <a:ext cx="10058400" cy="645668"/>
          </a:xfrm>
        </p:spPr>
        <p:txBody>
          <a:bodyPr>
            <a:normAutofit fontScale="90000"/>
          </a:bodyPr>
          <a:lstStyle/>
          <a:p>
            <a:r>
              <a:rPr lang="en-US" dirty="0"/>
              <a:t>Using iqr range:</a:t>
            </a:r>
          </a:p>
        </p:txBody>
      </p:sp>
      <p:pic>
        <p:nvPicPr>
          <p:cNvPr id="5" name="Content Placeholder 4">
            <a:extLst>
              <a:ext uri="{FF2B5EF4-FFF2-40B4-BE49-F238E27FC236}">
                <a16:creationId xmlns:a16="http://schemas.microsoft.com/office/drawing/2014/main" id="{282EAA1C-126B-B8F7-E0CC-C7927B039DCE}"/>
              </a:ext>
            </a:extLst>
          </p:cNvPr>
          <p:cNvPicPr>
            <a:picLocks noGrp="1" noChangeAspect="1"/>
          </p:cNvPicPr>
          <p:nvPr>
            <p:ph idx="1"/>
          </p:nvPr>
        </p:nvPicPr>
        <p:blipFill>
          <a:blip r:embed="rId2"/>
          <a:stretch>
            <a:fillRect/>
          </a:stretch>
        </p:blipFill>
        <p:spPr>
          <a:xfrm>
            <a:off x="4152900" y="1875439"/>
            <a:ext cx="8039100" cy="4865086"/>
          </a:xfrm>
        </p:spPr>
      </p:pic>
      <p:sp>
        <p:nvSpPr>
          <p:cNvPr id="7" name="TextBox 6">
            <a:extLst>
              <a:ext uri="{FF2B5EF4-FFF2-40B4-BE49-F238E27FC236}">
                <a16:creationId xmlns:a16="http://schemas.microsoft.com/office/drawing/2014/main" id="{EFAEDBBA-4B7F-9159-0A99-46FEBE45DAB0}"/>
              </a:ext>
            </a:extLst>
          </p:cNvPr>
          <p:cNvSpPr txBox="1"/>
          <p:nvPr/>
        </p:nvSpPr>
        <p:spPr>
          <a:xfrm>
            <a:off x="441452" y="1182985"/>
            <a:ext cx="11445748" cy="646331"/>
          </a:xfrm>
          <a:prstGeom prst="rect">
            <a:avLst/>
          </a:prstGeom>
          <a:noFill/>
        </p:spPr>
        <p:txBody>
          <a:bodyPr wrap="square">
            <a:spAutoFit/>
          </a:bodyPr>
          <a:lstStyle/>
          <a:p>
            <a:r>
              <a:rPr lang="en-US" b="0" i="0" dirty="0">
                <a:solidFill>
                  <a:srgbClr val="0D0D0D"/>
                </a:solidFill>
                <a:effectLst/>
                <a:highlight>
                  <a:srgbClr val="FFFFFF"/>
                </a:highlight>
                <a:latin typeface="Söhne"/>
              </a:rPr>
              <a:t>outliers are identified based on whether their values fall below the lower bound (Q1 - 1.5 * IQR) or above the upper bound (Q3 + 1.5 * IQR).</a:t>
            </a:r>
            <a:endParaRPr lang="en-US" dirty="0"/>
          </a:p>
        </p:txBody>
      </p:sp>
    </p:spTree>
    <p:extLst>
      <p:ext uri="{BB962C8B-B14F-4D97-AF65-F5344CB8AC3E}">
        <p14:creationId xmlns:p14="http://schemas.microsoft.com/office/powerpoint/2010/main" val="867987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0C53A-547A-010B-9EAC-7B6A97B2A176}"/>
              </a:ext>
            </a:extLst>
          </p:cNvPr>
          <p:cNvSpPr>
            <a:spLocks noGrp="1"/>
          </p:cNvSpPr>
          <p:nvPr>
            <p:ph type="title"/>
          </p:nvPr>
        </p:nvSpPr>
        <p:spPr/>
        <p:txBody>
          <a:bodyPr/>
          <a:lstStyle/>
          <a:p>
            <a:r>
              <a:rPr lang="en-US" dirty="0"/>
              <a:t>Illustration for iqr</a:t>
            </a:r>
          </a:p>
        </p:txBody>
      </p:sp>
      <p:pic>
        <p:nvPicPr>
          <p:cNvPr id="5122" name="Picture 2" descr="Outlier detection with Boxplots. In descriptive statistics, a box plot… |  by Vishal Agarwal | Medium">
            <a:extLst>
              <a:ext uri="{FF2B5EF4-FFF2-40B4-BE49-F238E27FC236}">
                <a16:creationId xmlns:a16="http://schemas.microsoft.com/office/drawing/2014/main" id="{73D510B7-C764-F585-932B-9BF75F7F1E0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44700" y="2578100"/>
            <a:ext cx="8102599" cy="405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9083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6E83F-3040-F624-33F6-27DA6F3C5B73}"/>
              </a:ext>
            </a:extLst>
          </p:cNvPr>
          <p:cNvSpPr>
            <a:spLocks noGrp="1"/>
          </p:cNvSpPr>
          <p:nvPr>
            <p:ph type="title"/>
          </p:nvPr>
        </p:nvSpPr>
        <p:spPr/>
        <p:txBody>
          <a:bodyPr/>
          <a:lstStyle/>
          <a:p>
            <a:r>
              <a:rPr lang="en-US" dirty="0"/>
              <a:t>Output:</a:t>
            </a:r>
          </a:p>
        </p:txBody>
      </p:sp>
      <p:pic>
        <p:nvPicPr>
          <p:cNvPr id="5" name="Content Placeholder 4">
            <a:extLst>
              <a:ext uri="{FF2B5EF4-FFF2-40B4-BE49-F238E27FC236}">
                <a16:creationId xmlns:a16="http://schemas.microsoft.com/office/drawing/2014/main" id="{371DAE8D-6083-E390-3380-84828C61E45A}"/>
              </a:ext>
            </a:extLst>
          </p:cNvPr>
          <p:cNvPicPr>
            <a:picLocks noGrp="1" noChangeAspect="1"/>
          </p:cNvPicPr>
          <p:nvPr>
            <p:ph idx="1"/>
          </p:nvPr>
        </p:nvPicPr>
        <p:blipFill>
          <a:blip r:embed="rId2"/>
          <a:stretch>
            <a:fillRect/>
          </a:stretch>
        </p:blipFill>
        <p:spPr>
          <a:xfrm>
            <a:off x="4953000" y="484632"/>
            <a:ext cx="5706969" cy="6063655"/>
          </a:xfrm>
        </p:spPr>
      </p:pic>
    </p:spTree>
    <p:extLst>
      <p:ext uri="{BB962C8B-B14F-4D97-AF65-F5344CB8AC3E}">
        <p14:creationId xmlns:p14="http://schemas.microsoft.com/office/powerpoint/2010/main" val="11396278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522B1-3FD5-53B2-26AF-2A055A464D93}"/>
              </a:ext>
            </a:extLst>
          </p:cNvPr>
          <p:cNvSpPr>
            <a:spLocks noGrp="1"/>
          </p:cNvSpPr>
          <p:nvPr>
            <p:ph type="title"/>
          </p:nvPr>
        </p:nvSpPr>
        <p:spPr/>
        <p:txBody>
          <a:bodyPr/>
          <a:lstStyle/>
          <a:p>
            <a:r>
              <a:rPr lang="en-US" dirty="0"/>
              <a:t>Techniques to handle outliers:</a:t>
            </a:r>
          </a:p>
        </p:txBody>
      </p:sp>
      <p:sp>
        <p:nvSpPr>
          <p:cNvPr id="3" name="Content Placeholder 2">
            <a:extLst>
              <a:ext uri="{FF2B5EF4-FFF2-40B4-BE49-F238E27FC236}">
                <a16:creationId xmlns:a16="http://schemas.microsoft.com/office/drawing/2014/main" id="{B2116540-8DE9-B643-FD00-AC2F93E18C5B}"/>
              </a:ext>
            </a:extLst>
          </p:cNvPr>
          <p:cNvSpPr>
            <a:spLocks noGrp="1"/>
          </p:cNvSpPr>
          <p:nvPr>
            <p:ph idx="1"/>
          </p:nvPr>
        </p:nvSpPr>
        <p:spPr/>
        <p:txBody>
          <a:bodyPr/>
          <a:lstStyle/>
          <a:p>
            <a:pPr algn="l">
              <a:buFont typeface="Arial" panose="020B0604020202020204" pitchFamily="34" charset="0"/>
              <a:buChar char="•"/>
            </a:pPr>
            <a:r>
              <a:rPr lang="en-US" b="1" i="0" dirty="0">
                <a:solidFill>
                  <a:srgbClr val="0D0D0D"/>
                </a:solidFill>
                <a:effectLst/>
                <a:highlight>
                  <a:srgbClr val="FFFFFF"/>
                </a:highlight>
                <a:latin typeface="Söhne"/>
              </a:rPr>
              <a:t>Trimming</a:t>
            </a:r>
            <a:r>
              <a:rPr lang="en-US" b="0" i="0" dirty="0">
                <a:solidFill>
                  <a:srgbClr val="0D0D0D"/>
                </a:solidFill>
                <a:effectLst/>
                <a:highlight>
                  <a:srgbClr val="FFFFFF"/>
                </a:highlight>
                <a:latin typeface="Söhne"/>
              </a:rPr>
              <a:t>: Remove outliers by trimming the extreme values from the dataset. This approach involves removing data points beyond a certain threshold.</a:t>
            </a:r>
          </a:p>
          <a:p>
            <a:pPr algn="l">
              <a:buFont typeface="Arial" panose="020B0604020202020204" pitchFamily="34" charset="0"/>
              <a:buChar char="•"/>
            </a:pPr>
            <a:r>
              <a:rPr lang="en-US" b="1" i="0" dirty="0">
                <a:solidFill>
                  <a:srgbClr val="0D0D0D"/>
                </a:solidFill>
                <a:effectLst/>
                <a:highlight>
                  <a:srgbClr val="FFFFFF"/>
                </a:highlight>
                <a:latin typeface="Söhne"/>
              </a:rPr>
              <a:t>Winsorization</a:t>
            </a:r>
            <a:r>
              <a:rPr lang="en-US" b="0" i="0" dirty="0">
                <a:solidFill>
                  <a:srgbClr val="0D0D0D"/>
                </a:solidFill>
                <a:effectLst/>
                <a:highlight>
                  <a:srgbClr val="FFFFFF"/>
                </a:highlight>
                <a:latin typeface="Söhne"/>
              </a:rPr>
              <a:t>: Replace outliers with the nearest non-outlier value. This technique helps mitigate the impact of outliers without completely removing them.</a:t>
            </a:r>
          </a:p>
          <a:p>
            <a:r>
              <a:rPr lang="en-US" b="1" i="0" dirty="0">
                <a:solidFill>
                  <a:srgbClr val="0D0D0D"/>
                </a:solidFill>
                <a:effectLst/>
                <a:highlight>
                  <a:srgbClr val="FFFFFF"/>
                </a:highlight>
                <a:latin typeface="Söhne"/>
              </a:rPr>
              <a:t>Mean/Median Imputation</a:t>
            </a:r>
            <a:r>
              <a:rPr lang="en-US" b="0" i="0" dirty="0">
                <a:solidFill>
                  <a:srgbClr val="0D0D0D"/>
                </a:solidFill>
                <a:effectLst/>
                <a:highlight>
                  <a:srgbClr val="FFFFFF"/>
                </a:highlight>
                <a:latin typeface="Söhne"/>
              </a:rPr>
              <a:t>: Replace outliers with the mean or median of the variable. This approach helps preserve the overall distribution of the data while reducing the influence of outliers.</a:t>
            </a:r>
          </a:p>
          <a:p>
            <a:r>
              <a:rPr lang="en-US" b="1" i="0" dirty="0">
                <a:solidFill>
                  <a:srgbClr val="0D0D0D"/>
                </a:solidFill>
                <a:effectLst/>
                <a:highlight>
                  <a:srgbClr val="FFFFFF"/>
                </a:highlight>
                <a:latin typeface="Söhne"/>
              </a:rPr>
              <a:t>Use Robust Models</a:t>
            </a:r>
            <a:r>
              <a:rPr lang="en-US" b="0" i="0" dirty="0">
                <a:solidFill>
                  <a:srgbClr val="0D0D0D"/>
                </a:solidFill>
                <a:effectLst/>
                <a:highlight>
                  <a:srgbClr val="FFFFFF"/>
                </a:highlight>
                <a:latin typeface="Söhne"/>
              </a:rPr>
              <a:t>: Choose machine learning algorithms that are inherently robust to outliers, such as decision trees, random forests, and support vector machines (SVM).</a:t>
            </a:r>
          </a:p>
          <a:p>
            <a:endParaRPr lang="en-US" dirty="0"/>
          </a:p>
        </p:txBody>
      </p:sp>
    </p:spTree>
    <p:extLst>
      <p:ext uri="{BB962C8B-B14F-4D97-AF65-F5344CB8AC3E}">
        <p14:creationId xmlns:p14="http://schemas.microsoft.com/office/powerpoint/2010/main" val="4207966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4CB0A-CA95-BE2A-F83B-E1E4DDC0618A}"/>
              </a:ext>
            </a:extLst>
          </p:cNvPr>
          <p:cNvSpPr>
            <a:spLocks noGrp="1"/>
          </p:cNvSpPr>
          <p:nvPr>
            <p:ph type="title"/>
          </p:nvPr>
        </p:nvSpPr>
        <p:spPr/>
        <p:txBody>
          <a:bodyPr/>
          <a:lstStyle/>
          <a:p>
            <a:r>
              <a:rPr lang="en-US" dirty="0"/>
              <a:t>Tasks: Lab Tasks/Practical Work </a:t>
            </a:r>
          </a:p>
        </p:txBody>
      </p:sp>
      <p:sp>
        <p:nvSpPr>
          <p:cNvPr id="3" name="Content Placeholder 2">
            <a:extLst>
              <a:ext uri="{FF2B5EF4-FFF2-40B4-BE49-F238E27FC236}">
                <a16:creationId xmlns:a16="http://schemas.microsoft.com/office/drawing/2014/main" id="{E5F08721-0420-EBA2-55CE-BA44A906E9AF}"/>
              </a:ext>
            </a:extLst>
          </p:cNvPr>
          <p:cNvSpPr>
            <a:spLocks noGrp="1"/>
          </p:cNvSpPr>
          <p:nvPr>
            <p:ph idx="1"/>
          </p:nvPr>
        </p:nvSpPr>
        <p:spPr/>
        <p:txBody>
          <a:bodyPr/>
          <a:lstStyle/>
          <a:p>
            <a:r>
              <a:rPr lang="en-US" dirty="0"/>
              <a:t>1. An automotive company wants to identify and treat outliers in their "mtcars" dataset. which contains information about various car models. They suspect that certain car models might have outlier values in certain variables and want to analyze and handle them using Python.</a:t>
            </a:r>
          </a:p>
          <a:p>
            <a:pPr marL="0" indent="0">
              <a:buNone/>
            </a:pPr>
            <a:r>
              <a:rPr lang="en-US" dirty="0"/>
              <a:t>   Perform the following outlier detection techniques.</a:t>
            </a:r>
          </a:p>
          <a:p>
            <a:r>
              <a:rPr lang="en-US" dirty="0"/>
              <a:t>Box Plot</a:t>
            </a:r>
          </a:p>
          <a:p>
            <a:r>
              <a:rPr lang="en-US" dirty="0"/>
              <a:t>Z-score</a:t>
            </a:r>
          </a:p>
          <a:p>
            <a:r>
              <a:rPr lang="en-US" dirty="0"/>
              <a:t>IQR range</a:t>
            </a:r>
          </a:p>
          <a:p>
            <a:r>
              <a:rPr lang="en-US" dirty="0"/>
              <a:t>Scatter</a:t>
            </a:r>
          </a:p>
        </p:txBody>
      </p:sp>
    </p:spTree>
    <p:extLst>
      <p:ext uri="{BB962C8B-B14F-4D97-AF65-F5344CB8AC3E}">
        <p14:creationId xmlns:p14="http://schemas.microsoft.com/office/powerpoint/2010/main" val="4145552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565C-4994-243B-FBF3-55AAA7F72E45}"/>
              </a:ext>
            </a:extLst>
          </p:cNvPr>
          <p:cNvSpPr>
            <a:spLocks noGrp="1"/>
          </p:cNvSpPr>
          <p:nvPr>
            <p:ph type="title"/>
          </p:nvPr>
        </p:nvSpPr>
        <p:spPr>
          <a:xfrm>
            <a:off x="3419348" y="1689100"/>
            <a:ext cx="6397752" cy="569976"/>
          </a:xfrm>
        </p:spPr>
        <p:txBody>
          <a:bodyPr>
            <a:noAutofit/>
          </a:bodyPr>
          <a:lstStyle/>
          <a:p>
            <a:r>
              <a:rPr lang="en-US" sz="6000" dirty="0"/>
              <a:t>WHAT IS OUTLIERS:</a:t>
            </a:r>
          </a:p>
        </p:txBody>
      </p:sp>
      <p:sp>
        <p:nvSpPr>
          <p:cNvPr id="3" name="Content Placeholder 2">
            <a:extLst>
              <a:ext uri="{FF2B5EF4-FFF2-40B4-BE49-F238E27FC236}">
                <a16:creationId xmlns:a16="http://schemas.microsoft.com/office/drawing/2014/main" id="{D3DFC542-6B59-7578-57D8-96851F2A5F37}"/>
              </a:ext>
            </a:extLst>
          </p:cNvPr>
          <p:cNvSpPr>
            <a:spLocks noGrp="1"/>
          </p:cNvSpPr>
          <p:nvPr>
            <p:ph idx="1"/>
          </p:nvPr>
        </p:nvSpPr>
        <p:spPr>
          <a:xfrm>
            <a:off x="1171448" y="2807208"/>
            <a:ext cx="10058400" cy="2361692"/>
          </a:xfrm>
        </p:spPr>
        <p:txBody>
          <a:bodyPr>
            <a:normAutofit/>
          </a:bodyPr>
          <a:lstStyle/>
          <a:p>
            <a:pPr marL="0" indent="0">
              <a:buNone/>
            </a:pPr>
            <a:r>
              <a:rPr lang="en-US" sz="3200" b="0" i="0" dirty="0">
                <a:solidFill>
                  <a:srgbClr val="0D0D0D"/>
                </a:solidFill>
                <a:effectLst/>
                <a:highlight>
                  <a:srgbClr val="FFFF00"/>
                </a:highlight>
                <a:latin typeface="Söhne"/>
              </a:rPr>
              <a:t>Outliers are data points that significantly differ from other observations in a dataset</a:t>
            </a:r>
            <a:r>
              <a:rPr lang="en-US" sz="3200" b="0" i="0" dirty="0">
                <a:solidFill>
                  <a:srgbClr val="0D0D0D"/>
                </a:solidFill>
                <a:effectLst/>
                <a:highlight>
                  <a:srgbClr val="FFFFFF"/>
                </a:highlight>
                <a:latin typeface="Söhne"/>
              </a:rPr>
              <a:t>. These data points are often </a:t>
            </a:r>
            <a:r>
              <a:rPr lang="en-US" sz="3200" b="0" i="0" dirty="0">
                <a:solidFill>
                  <a:srgbClr val="FF0000"/>
                </a:solidFill>
                <a:effectLst/>
                <a:highlight>
                  <a:srgbClr val="FFFFFF"/>
                </a:highlight>
                <a:latin typeface="Söhne"/>
              </a:rPr>
              <a:t>referred to as anomalies or extreme values </a:t>
            </a:r>
            <a:r>
              <a:rPr lang="en-US" sz="3200" b="0" i="0" dirty="0">
                <a:solidFill>
                  <a:srgbClr val="0D0D0D"/>
                </a:solidFill>
                <a:effectLst/>
                <a:highlight>
                  <a:srgbClr val="FFFFFF"/>
                </a:highlight>
                <a:latin typeface="Söhne"/>
              </a:rPr>
              <a:t>and do not conform to the general pattern or behavior of the rest of the data. </a:t>
            </a:r>
            <a:endParaRPr lang="en-US" sz="3200" dirty="0"/>
          </a:p>
        </p:txBody>
      </p:sp>
    </p:spTree>
    <p:extLst>
      <p:ext uri="{BB962C8B-B14F-4D97-AF65-F5344CB8AC3E}">
        <p14:creationId xmlns:p14="http://schemas.microsoft.com/office/powerpoint/2010/main" val="738429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4CB0A-CA95-BE2A-F83B-E1E4DDC0618A}"/>
              </a:ext>
            </a:extLst>
          </p:cNvPr>
          <p:cNvSpPr>
            <a:spLocks noGrp="1"/>
          </p:cNvSpPr>
          <p:nvPr>
            <p:ph type="title"/>
          </p:nvPr>
        </p:nvSpPr>
        <p:spPr/>
        <p:txBody>
          <a:bodyPr/>
          <a:lstStyle/>
          <a:p>
            <a:r>
              <a:rPr lang="en-US" dirty="0"/>
              <a:t>Tasks: Lab Tasks/Practical Work </a:t>
            </a:r>
          </a:p>
        </p:txBody>
      </p:sp>
      <p:sp>
        <p:nvSpPr>
          <p:cNvPr id="3" name="Content Placeholder 2">
            <a:extLst>
              <a:ext uri="{FF2B5EF4-FFF2-40B4-BE49-F238E27FC236}">
                <a16:creationId xmlns:a16="http://schemas.microsoft.com/office/drawing/2014/main" id="{E5F08721-0420-EBA2-55CE-BA44A906E9AF}"/>
              </a:ext>
            </a:extLst>
          </p:cNvPr>
          <p:cNvSpPr>
            <a:spLocks noGrp="1"/>
          </p:cNvSpPr>
          <p:nvPr>
            <p:ph idx="1"/>
          </p:nvPr>
        </p:nvSpPr>
        <p:spPr/>
        <p:txBody>
          <a:bodyPr/>
          <a:lstStyle/>
          <a:p>
            <a:r>
              <a:rPr lang="en-US" dirty="0"/>
              <a:t>2. An automotive company has identified outliers in their "mtcars" dataset and wants to treat them to ensure accurate analysis and modeling. They want to detect and handle the outliers using Python. Performed the techniques that provided in the lab to treat the outliers</a:t>
            </a:r>
          </a:p>
        </p:txBody>
      </p:sp>
    </p:spTree>
    <p:extLst>
      <p:ext uri="{BB962C8B-B14F-4D97-AF65-F5344CB8AC3E}">
        <p14:creationId xmlns:p14="http://schemas.microsoft.com/office/powerpoint/2010/main" val="2665411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4D062-2C2B-5974-8129-1E20F9058D65}"/>
              </a:ext>
            </a:extLst>
          </p:cNvPr>
          <p:cNvSpPr>
            <a:spLocks noGrp="1"/>
          </p:cNvSpPr>
          <p:nvPr>
            <p:ph type="title"/>
          </p:nvPr>
        </p:nvSpPr>
        <p:spPr/>
        <p:txBody>
          <a:bodyPr/>
          <a:lstStyle/>
          <a:p>
            <a:r>
              <a:rPr lang="en-US" dirty="0"/>
              <a:t>TYPES OF OUTLIERS:</a:t>
            </a:r>
          </a:p>
        </p:txBody>
      </p:sp>
      <p:sp>
        <p:nvSpPr>
          <p:cNvPr id="3" name="Content Placeholder 2">
            <a:extLst>
              <a:ext uri="{FF2B5EF4-FFF2-40B4-BE49-F238E27FC236}">
                <a16:creationId xmlns:a16="http://schemas.microsoft.com/office/drawing/2014/main" id="{5C5965D1-86B1-F5AF-DFB0-D093990B2A63}"/>
              </a:ext>
            </a:extLst>
          </p:cNvPr>
          <p:cNvSpPr>
            <a:spLocks noGrp="1"/>
          </p:cNvSpPr>
          <p:nvPr>
            <p:ph idx="1"/>
          </p:nvPr>
        </p:nvSpPr>
        <p:spPr/>
        <p:txBody>
          <a:bodyPr>
            <a:normAutofit/>
          </a:bodyPr>
          <a:lstStyle/>
          <a:p>
            <a:pPr marL="0" indent="0" algn="l">
              <a:buNone/>
            </a:pPr>
            <a:r>
              <a:rPr lang="en-US" sz="2400" b="0" i="0" dirty="0">
                <a:solidFill>
                  <a:srgbClr val="0D0D0D"/>
                </a:solidFill>
                <a:effectLst/>
                <a:highlight>
                  <a:srgbClr val="FFFFFF"/>
                </a:highlight>
                <a:latin typeface="Söhne"/>
              </a:rPr>
              <a:t>In a dataset, outliers can manifest in different ways:</a:t>
            </a:r>
          </a:p>
          <a:p>
            <a:pPr algn="l">
              <a:buFont typeface="+mj-lt"/>
              <a:buAutoNum type="arabicPeriod"/>
            </a:pPr>
            <a:r>
              <a:rPr lang="en-US" sz="2400" b="1" i="0" dirty="0">
                <a:solidFill>
                  <a:srgbClr val="0D0D0D"/>
                </a:solidFill>
                <a:effectLst/>
                <a:highlight>
                  <a:srgbClr val="FFFF00"/>
                </a:highlight>
                <a:latin typeface="Söhne"/>
              </a:rPr>
              <a:t>Univariate Outliers</a:t>
            </a:r>
            <a:r>
              <a:rPr lang="en-US" sz="2400" b="0" i="0" dirty="0">
                <a:solidFill>
                  <a:srgbClr val="0D0D0D"/>
                </a:solidFill>
                <a:effectLst/>
                <a:highlight>
                  <a:srgbClr val="FFFF00"/>
                </a:highlight>
                <a:latin typeface="Söhne"/>
              </a:rPr>
              <a:t>: </a:t>
            </a:r>
            <a:r>
              <a:rPr lang="en-US" sz="2400" b="0" i="0" dirty="0">
                <a:solidFill>
                  <a:srgbClr val="0D0D0D"/>
                </a:solidFill>
                <a:effectLst/>
                <a:highlight>
                  <a:srgbClr val="FFFFFF"/>
                </a:highlight>
                <a:latin typeface="Söhne"/>
              </a:rPr>
              <a:t>These outliers occur when a single variable has extreme values compared to the rest of the dataset. For example, in a dataset of student heights, an outlier could be a student who is much taller or shorter than the majority of the students.</a:t>
            </a:r>
          </a:p>
          <a:p>
            <a:pPr algn="l">
              <a:buFont typeface="+mj-lt"/>
              <a:buAutoNum type="arabicPeriod"/>
            </a:pPr>
            <a:r>
              <a:rPr lang="en-US" sz="2400" b="1" i="0" dirty="0">
                <a:solidFill>
                  <a:srgbClr val="0D0D0D"/>
                </a:solidFill>
                <a:effectLst/>
                <a:highlight>
                  <a:srgbClr val="FFFF00"/>
                </a:highlight>
                <a:latin typeface="Söhne"/>
              </a:rPr>
              <a:t>Multivariate Outliers</a:t>
            </a:r>
            <a:r>
              <a:rPr lang="en-US" sz="2400" b="0" i="0" dirty="0">
                <a:solidFill>
                  <a:srgbClr val="0D0D0D"/>
                </a:solidFill>
                <a:effectLst/>
                <a:highlight>
                  <a:srgbClr val="FFFF00"/>
                </a:highlight>
                <a:latin typeface="Söhne"/>
              </a:rPr>
              <a:t>: </a:t>
            </a:r>
            <a:r>
              <a:rPr lang="en-US" sz="2400" b="0" i="0" dirty="0">
                <a:solidFill>
                  <a:srgbClr val="0D0D0D"/>
                </a:solidFill>
                <a:effectLst/>
                <a:highlight>
                  <a:srgbClr val="FFFFFF"/>
                </a:highlight>
                <a:latin typeface="Söhne"/>
              </a:rPr>
              <a:t>These outliers occur when a combination of multiple variables is considered. They may not be considered outliers when looking at individual variables, but when considering their joint distribution, they exhibit extreme behavior. For example, in a dataset of housing prices, a house may have an unusually high price for its size and location.</a:t>
            </a:r>
          </a:p>
          <a:p>
            <a:endParaRPr lang="en-US" sz="2400" dirty="0"/>
          </a:p>
        </p:txBody>
      </p:sp>
    </p:spTree>
    <p:extLst>
      <p:ext uri="{BB962C8B-B14F-4D97-AF65-F5344CB8AC3E}">
        <p14:creationId xmlns:p14="http://schemas.microsoft.com/office/powerpoint/2010/main" val="734302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552BD-742F-01C4-F5ED-46470A1971F0}"/>
              </a:ext>
            </a:extLst>
          </p:cNvPr>
          <p:cNvSpPr>
            <a:spLocks noGrp="1"/>
          </p:cNvSpPr>
          <p:nvPr>
            <p:ph type="title"/>
          </p:nvPr>
        </p:nvSpPr>
        <p:spPr/>
        <p:txBody>
          <a:bodyPr/>
          <a:lstStyle/>
          <a:p>
            <a:r>
              <a:rPr lang="en-US" dirty="0"/>
              <a:t>Techniques to detect outliers:</a:t>
            </a:r>
          </a:p>
        </p:txBody>
      </p:sp>
      <p:sp>
        <p:nvSpPr>
          <p:cNvPr id="3" name="Content Placeholder 2">
            <a:extLst>
              <a:ext uri="{FF2B5EF4-FFF2-40B4-BE49-F238E27FC236}">
                <a16:creationId xmlns:a16="http://schemas.microsoft.com/office/drawing/2014/main" id="{9C29D5C2-5EDC-FF75-D067-FAADD4F5E985}"/>
              </a:ext>
            </a:extLst>
          </p:cNvPr>
          <p:cNvSpPr>
            <a:spLocks noGrp="1"/>
          </p:cNvSpPr>
          <p:nvPr>
            <p:ph idx="1"/>
          </p:nvPr>
        </p:nvSpPr>
        <p:spPr>
          <a:xfrm>
            <a:off x="1158748" y="2400808"/>
            <a:ext cx="10058400" cy="3288792"/>
          </a:xfrm>
        </p:spPr>
        <p:txBody>
          <a:bodyPr>
            <a:normAutofit/>
          </a:bodyPr>
          <a:lstStyle/>
          <a:p>
            <a:r>
              <a:rPr lang="en-US" sz="2800" dirty="0">
                <a:latin typeface="Times New Roman" panose="02020603050405020304" pitchFamily="18" charset="0"/>
                <a:cs typeface="Times New Roman" panose="02020603050405020304" pitchFamily="18" charset="0"/>
              </a:rPr>
              <a:t>Using Dtale Library Describe Feature</a:t>
            </a:r>
          </a:p>
          <a:p>
            <a:r>
              <a:rPr lang="en-US" sz="2800" dirty="0">
                <a:latin typeface="Times New Roman" panose="02020603050405020304" pitchFamily="18" charset="0"/>
                <a:cs typeface="Times New Roman" panose="02020603050405020304" pitchFamily="18" charset="0"/>
              </a:rPr>
              <a:t>Using Scatter Plot</a:t>
            </a:r>
          </a:p>
          <a:p>
            <a:r>
              <a:rPr lang="en-US" sz="2800" dirty="0">
                <a:latin typeface="Times New Roman" panose="02020603050405020304" pitchFamily="18" charset="0"/>
                <a:cs typeface="Times New Roman" panose="02020603050405020304" pitchFamily="18" charset="0"/>
              </a:rPr>
              <a:t>Using Histogram Plot</a:t>
            </a:r>
          </a:p>
          <a:p>
            <a:r>
              <a:rPr lang="en-US" sz="2800" dirty="0">
                <a:latin typeface="Times New Roman" panose="02020603050405020304" pitchFamily="18" charset="0"/>
                <a:cs typeface="Times New Roman" panose="02020603050405020304" pitchFamily="18" charset="0"/>
              </a:rPr>
              <a:t>Using Box Plot</a:t>
            </a:r>
          </a:p>
          <a:p>
            <a:r>
              <a:rPr lang="en-US" sz="2800" dirty="0">
                <a:latin typeface="Times New Roman" panose="02020603050405020304" pitchFamily="18" charset="0"/>
                <a:cs typeface="Times New Roman" panose="02020603050405020304" pitchFamily="18" charset="0"/>
              </a:rPr>
              <a:t>Using Z-score index</a:t>
            </a:r>
          </a:p>
          <a:p>
            <a:r>
              <a:rPr lang="en-US" sz="2800" dirty="0">
                <a:latin typeface="Times New Roman" panose="02020603050405020304" pitchFamily="18" charset="0"/>
                <a:cs typeface="Times New Roman" panose="02020603050405020304" pitchFamily="18" charset="0"/>
              </a:rPr>
              <a:t>Using IQR (</a:t>
            </a:r>
            <a:r>
              <a:rPr lang="en-US" sz="2800" dirty="0">
                <a:solidFill>
                  <a:srgbClr val="0D0D0D"/>
                </a:solidFill>
                <a:highlight>
                  <a:srgbClr val="FFFFFF"/>
                </a:highlight>
                <a:latin typeface="Times New Roman" panose="02020603050405020304" pitchFamily="18" charset="0"/>
                <a:cs typeface="Times New Roman" panose="02020603050405020304" pitchFamily="18" charset="0"/>
              </a:rPr>
              <a:t>I</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nterquartile range) Range</a:t>
            </a:r>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9057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46FFF-08F5-8F24-A1E2-3A4FABDBBECF}"/>
              </a:ext>
            </a:extLst>
          </p:cNvPr>
          <p:cNvSpPr>
            <a:spLocks noGrp="1"/>
          </p:cNvSpPr>
          <p:nvPr>
            <p:ph type="title"/>
          </p:nvPr>
        </p:nvSpPr>
        <p:spPr/>
        <p:txBody>
          <a:bodyPr/>
          <a:lstStyle/>
          <a:p>
            <a:r>
              <a:rPr lang="en-US" dirty="0"/>
              <a:t>Using Dtale Library Describe Feature</a:t>
            </a:r>
            <a:br>
              <a:rPr lang="en-US" dirty="0"/>
            </a:br>
            <a:endParaRPr lang="en-US" dirty="0"/>
          </a:p>
        </p:txBody>
      </p:sp>
      <p:pic>
        <p:nvPicPr>
          <p:cNvPr id="5" name="Content Placeholder 4">
            <a:extLst>
              <a:ext uri="{FF2B5EF4-FFF2-40B4-BE49-F238E27FC236}">
                <a16:creationId xmlns:a16="http://schemas.microsoft.com/office/drawing/2014/main" id="{D599DBF3-7CC5-710D-A2B7-664A045E2AD3}"/>
              </a:ext>
            </a:extLst>
          </p:cNvPr>
          <p:cNvPicPr>
            <a:picLocks noGrp="1" noChangeAspect="1"/>
          </p:cNvPicPr>
          <p:nvPr>
            <p:ph idx="1"/>
          </p:nvPr>
        </p:nvPicPr>
        <p:blipFill>
          <a:blip r:embed="rId3"/>
          <a:stretch>
            <a:fillRect/>
          </a:stretch>
        </p:blipFill>
        <p:spPr>
          <a:xfrm>
            <a:off x="104274" y="1468333"/>
            <a:ext cx="9468352" cy="1292151"/>
          </a:xfrm>
        </p:spPr>
      </p:pic>
      <p:pic>
        <p:nvPicPr>
          <p:cNvPr id="7" name="Picture 6">
            <a:extLst>
              <a:ext uri="{FF2B5EF4-FFF2-40B4-BE49-F238E27FC236}">
                <a16:creationId xmlns:a16="http://schemas.microsoft.com/office/drawing/2014/main" id="{72A6287C-290A-A695-9D48-ACE109656633}"/>
              </a:ext>
            </a:extLst>
          </p:cNvPr>
          <p:cNvPicPr>
            <a:picLocks noChangeAspect="1"/>
          </p:cNvPicPr>
          <p:nvPr/>
        </p:nvPicPr>
        <p:blipFill>
          <a:blip r:embed="rId4"/>
          <a:stretch>
            <a:fillRect/>
          </a:stretch>
        </p:blipFill>
        <p:spPr>
          <a:xfrm>
            <a:off x="9572625" y="1381475"/>
            <a:ext cx="2619375" cy="5076825"/>
          </a:xfrm>
          <a:prstGeom prst="rect">
            <a:avLst/>
          </a:prstGeom>
        </p:spPr>
      </p:pic>
      <p:pic>
        <p:nvPicPr>
          <p:cNvPr id="9" name="Picture 8">
            <a:extLst>
              <a:ext uri="{FF2B5EF4-FFF2-40B4-BE49-F238E27FC236}">
                <a16:creationId xmlns:a16="http://schemas.microsoft.com/office/drawing/2014/main" id="{F88EF40B-782A-177B-84B3-19C49F5D16EB}"/>
              </a:ext>
            </a:extLst>
          </p:cNvPr>
          <p:cNvPicPr>
            <a:picLocks noChangeAspect="1"/>
          </p:cNvPicPr>
          <p:nvPr/>
        </p:nvPicPr>
        <p:blipFill>
          <a:blip r:embed="rId5"/>
          <a:stretch>
            <a:fillRect/>
          </a:stretch>
        </p:blipFill>
        <p:spPr>
          <a:xfrm>
            <a:off x="104273" y="2623429"/>
            <a:ext cx="2257425" cy="1323975"/>
          </a:xfrm>
          <a:prstGeom prst="rect">
            <a:avLst/>
          </a:prstGeom>
        </p:spPr>
      </p:pic>
      <p:pic>
        <p:nvPicPr>
          <p:cNvPr id="11" name="Picture 10">
            <a:extLst>
              <a:ext uri="{FF2B5EF4-FFF2-40B4-BE49-F238E27FC236}">
                <a16:creationId xmlns:a16="http://schemas.microsoft.com/office/drawing/2014/main" id="{4987D4C2-7F49-3EB5-CFDF-CFFED0983218}"/>
              </a:ext>
            </a:extLst>
          </p:cNvPr>
          <p:cNvPicPr>
            <a:picLocks noChangeAspect="1"/>
          </p:cNvPicPr>
          <p:nvPr/>
        </p:nvPicPr>
        <p:blipFill>
          <a:blip r:embed="rId6"/>
          <a:stretch>
            <a:fillRect/>
          </a:stretch>
        </p:blipFill>
        <p:spPr>
          <a:xfrm>
            <a:off x="2844737" y="2932991"/>
            <a:ext cx="2476500" cy="704850"/>
          </a:xfrm>
          <a:prstGeom prst="rect">
            <a:avLst/>
          </a:prstGeom>
        </p:spPr>
      </p:pic>
      <p:pic>
        <p:nvPicPr>
          <p:cNvPr id="13" name="Picture 12">
            <a:extLst>
              <a:ext uri="{FF2B5EF4-FFF2-40B4-BE49-F238E27FC236}">
                <a16:creationId xmlns:a16="http://schemas.microsoft.com/office/drawing/2014/main" id="{0C04B231-21C4-C089-B89E-E0E0A585DA0F}"/>
              </a:ext>
            </a:extLst>
          </p:cNvPr>
          <p:cNvPicPr>
            <a:picLocks noChangeAspect="1"/>
          </p:cNvPicPr>
          <p:nvPr/>
        </p:nvPicPr>
        <p:blipFill>
          <a:blip r:embed="rId7"/>
          <a:stretch>
            <a:fillRect/>
          </a:stretch>
        </p:blipFill>
        <p:spPr>
          <a:xfrm>
            <a:off x="5321237" y="2629853"/>
            <a:ext cx="2390775" cy="1171575"/>
          </a:xfrm>
          <a:prstGeom prst="rect">
            <a:avLst/>
          </a:prstGeom>
        </p:spPr>
      </p:pic>
      <p:pic>
        <p:nvPicPr>
          <p:cNvPr id="15" name="Picture 14">
            <a:extLst>
              <a:ext uri="{FF2B5EF4-FFF2-40B4-BE49-F238E27FC236}">
                <a16:creationId xmlns:a16="http://schemas.microsoft.com/office/drawing/2014/main" id="{DFCB6702-DB7E-F9A6-EE3E-CAB2A4F6AB02}"/>
              </a:ext>
            </a:extLst>
          </p:cNvPr>
          <p:cNvPicPr>
            <a:picLocks noChangeAspect="1"/>
          </p:cNvPicPr>
          <p:nvPr/>
        </p:nvPicPr>
        <p:blipFill>
          <a:blip r:embed="rId8"/>
          <a:stretch>
            <a:fillRect/>
          </a:stretch>
        </p:blipFill>
        <p:spPr>
          <a:xfrm>
            <a:off x="7797737" y="2682389"/>
            <a:ext cx="2028825" cy="790575"/>
          </a:xfrm>
          <a:prstGeom prst="rect">
            <a:avLst/>
          </a:prstGeom>
        </p:spPr>
      </p:pic>
      <p:pic>
        <p:nvPicPr>
          <p:cNvPr id="17" name="Picture 16">
            <a:extLst>
              <a:ext uri="{FF2B5EF4-FFF2-40B4-BE49-F238E27FC236}">
                <a16:creationId xmlns:a16="http://schemas.microsoft.com/office/drawing/2014/main" id="{3CA1629B-6E27-78BE-AB44-EA3AD399C336}"/>
              </a:ext>
            </a:extLst>
          </p:cNvPr>
          <p:cNvPicPr>
            <a:picLocks noChangeAspect="1"/>
          </p:cNvPicPr>
          <p:nvPr/>
        </p:nvPicPr>
        <p:blipFill>
          <a:blip r:embed="rId9"/>
          <a:stretch>
            <a:fillRect/>
          </a:stretch>
        </p:blipFill>
        <p:spPr>
          <a:xfrm>
            <a:off x="2363285" y="3744185"/>
            <a:ext cx="4252912" cy="2971536"/>
          </a:xfrm>
          <a:prstGeom prst="rect">
            <a:avLst/>
          </a:prstGeom>
        </p:spPr>
      </p:pic>
    </p:spTree>
    <p:extLst>
      <p:ext uri="{BB962C8B-B14F-4D97-AF65-F5344CB8AC3E}">
        <p14:creationId xmlns:p14="http://schemas.microsoft.com/office/powerpoint/2010/main" val="1810489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F7AF-DC05-45E7-5B06-97B728AA887D}"/>
              </a:ext>
            </a:extLst>
          </p:cNvPr>
          <p:cNvSpPr>
            <a:spLocks noGrp="1"/>
          </p:cNvSpPr>
          <p:nvPr>
            <p:ph type="title"/>
          </p:nvPr>
        </p:nvSpPr>
        <p:spPr>
          <a:xfrm>
            <a:off x="309452" y="3429000"/>
            <a:ext cx="6014346" cy="669437"/>
          </a:xfrm>
        </p:spPr>
        <p:txBody>
          <a:bodyPr>
            <a:normAutofit fontScale="90000"/>
          </a:bodyPr>
          <a:lstStyle/>
          <a:p>
            <a:r>
              <a:rPr lang="en-US" dirty="0"/>
              <a:t>Using Scatter Plot</a:t>
            </a:r>
            <a:br>
              <a:rPr lang="en-US" dirty="0"/>
            </a:br>
            <a:endParaRPr lang="en-US" dirty="0"/>
          </a:p>
        </p:txBody>
      </p:sp>
      <p:pic>
        <p:nvPicPr>
          <p:cNvPr id="7" name="Picture 6">
            <a:extLst>
              <a:ext uri="{FF2B5EF4-FFF2-40B4-BE49-F238E27FC236}">
                <a16:creationId xmlns:a16="http://schemas.microsoft.com/office/drawing/2014/main" id="{CDD959F2-A8CA-5F7B-AB23-DF8F70AB38B3}"/>
              </a:ext>
            </a:extLst>
          </p:cNvPr>
          <p:cNvPicPr>
            <a:picLocks noChangeAspect="1"/>
          </p:cNvPicPr>
          <p:nvPr/>
        </p:nvPicPr>
        <p:blipFill>
          <a:blip r:embed="rId3"/>
          <a:stretch>
            <a:fillRect/>
          </a:stretch>
        </p:blipFill>
        <p:spPr>
          <a:xfrm>
            <a:off x="5448300" y="0"/>
            <a:ext cx="6743700" cy="6858000"/>
          </a:xfrm>
          <a:prstGeom prst="rect">
            <a:avLst/>
          </a:prstGeom>
        </p:spPr>
      </p:pic>
    </p:spTree>
    <p:extLst>
      <p:ext uri="{BB962C8B-B14F-4D97-AF65-F5344CB8AC3E}">
        <p14:creationId xmlns:p14="http://schemas.microsoft.com/office/powerpoint/2010/main" val="1256721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405E-893B-75FE-981D-477042012B07}"/>
              </a:ext>
            </a:extLst>
          </p:cNvPr>
          <p:cNvSpPr>
            <a:spLocks noGrp="1"/>
          </p:cNvSpPr>
          <p:nvPr>
            <p:ph type="title"/>
          </p:nvPr>
        </p:nvSpPr>
        <p:spPr/>
        <p:txBody>
          <a:bodyPr/>
          <a:lstStyle/>
          <a:p>
            <a:r>
              <a:rPr lang="en-US" dirty="0"/>
              <a:t>Output:</a:t>
            </a:r>
          </a:p>
        </p:txBody>
      </p:sp>
      <p:pic>
        <p:nvPicPr>
          <p:cNvPr id="1026" name="Picture 2">
            <a:extLst>
              <a:ext uri="{FF2B5EF4-FFF2-40B4-BE49-F238E27FC236}">
                <a16:creationId xmlns:a16="http://schemas.microsoft.com/office/drawing/2014/main" id="{79EC48BD-697E-DBB4-BAC9-B6A5ED93BE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80100" y="1289304"/>
            <a:ext cx="6311900" cy="49260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B5AA3D-A223-E399-669D-D39A0F219860}"/>
              </a:ext>
            </a:extLst>
          </p:cNvPr>
          <p:cNvSpPr txBox="1"/>
          <p:nvPr/>
        </p:nvSpPr>
        <p:spPr>
          <a:xfrm>
            <a:off x="146810" y="2528838"/>
            <a:ext cx="6096000" cy="2308324"/>
          </a:xfrm>
          <a:prstGeom prst="rect">
            <a:avLst/>
          </a:prstGeom>
          <a:noFill/>
        </p:spPr>
        <p:txBody>
          <a:bodyPr wrap="square">
            <a:spAutoFit/>
          </a:bodyPr>
          <a:lstStyle/>
          <a:p>
            <a:pPr algn="l"/>
            <a:r>
              <a:rPr lang="en-US" sz="2400" b="1" dirty="0">
                <a:latin typeface="Times New Roman" panose="02020603050405020304" pitchFamily="18" charset="0"/>
                <a:cs typeface="Times New Roman" panose="02020603050405020304" pitchFamily="18" charset="0"/>
              </a:rPr>
              <a:t>Visual Inspection: </a:t>
            </a:r>
            <a:r>
              <a:rPr lang="en-US" sz="2400" dirty="0">
                <a:latin typeface="Times New Roman" panose="02020603050405020304" pitchFamily="18" charset="0"/>
                <a:cs typeface="Times New Roman" panose="02020603050405020304" pitchFamily="18" charset="0"/>
              </a:rPr>
              <a:t>Take a close look at the scatter plot. Outliers will appear as points that are far away from the main cluster of data points. These could be passengers who paid unusually high fares or are unusually old or young.</a:t>
            </a:r>
          </a:p>
        </p:txBody>
      </p:sp>
    </p:spTree>
    <p:extLst>
      <p:ext uri="{BB962C8B-B14F-4D97-AF65-F5344CB8AC3E}">
        <p14:creationId xmlns:p14="http://schemas.microsoft.com/office/powerpoint/2010/main" val="2180324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F58DE-69F2-E37B-9610-B4E47B9B3966}"/>
              </a:ext>
            </a:extLst>
          </p:cNvPr>
          <p:cNvSpPr>
            <a:spLocks noGrp="1"/>
          </p:cNvSpPr>
          <p:nvPr>
            <p:ph type="title"/>
          </p:nvPr>
        </p:nvSpPr>
        <p:spPr>
          <a:xfrm>
            <a:off x="304690" y="2467436"/>
            <a:ext cx="10058400" cy="1609344"/>
          </a:xfrm>
        </p:spPr>
        <p:txBody>
          <a:bodyPr/>
          <a:lstStyle/>
          <a:p>
            <a:r>
              <a:rPr lang="en-US" dirty="0"/>
              <a:t>Using </a:t>
            </a:r>
            <a:br>
              <a:rPr lang="en-US" dirty="0"/>
            </a:br>
            <a:r>
              <a:rPr lang="en-US" dirty="0"/>
              <a:t>histogram:</a:t>
            </a:r>
          </a:p>
        </p:txBody>
      </p:sp>
      <p:pic>
        <p:nvPicPr>
          <p:cNvPr id="5" name="Content Placeholder 4">
            <a:extLst>
              <a:ext uri="{FF2B5EF4-FFF2-40B4-BE49-F238E27FC236}">
                <a16:creationId xmlns:a16="http://schemas.microsoft.com/office/drawing/2014/main" id="{54DF4460-63BE-99A9-665B-8D4D8C1F9877}"/>
              </a:ext>
            </a:extLst>
          </p:cNvPr>
          <p:cNvPicPr>
            <a:picLocks noGrp="1" noChangeAspect="1"/>
          </p:cNvPicPr>
          <p:nvPr>
            <p:ph idx="1"/>
          </p:nvPr>
        </p:nvPicPr>
        <p:blipFill>
          <a:blip r:embed="rId2"/>
          <a:stretch>
            <a:fillRect/>
          </a:stretch>
        </p:blipFill>
        <p:spPr>
          <a:xfrm>
            <a:off x="3471956" y="223760"/>
            <a:ext cx="8460716" cy="6634239"/>
          </a:xfrm>
        </p:spPr>
      </p:pic>
    </p:spTree>
    <p:extLst>
      <p:ext uri="{BB962C8B-B14F-4D97-AF65-F5344CB8AC3E}">
        <p14:creationId xmlns:p14="http://schemas.microsoft.com/office/powerpoint/2010/main" val="3566165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68FF0-BD32-812F-4871-3FF6A87E88BB}"/>
              </a:ext>
            </a:extLst>
          </p:cNvPr>
          <p:cNvSpPr>
            <a:spLocks noGrp="1"/>
          </p:cNvSpPr>
          <p:nvPr>
            <p:ph type="title"/>
          </p:nvPr>
        </p:nvSpPr>
        <p:spPr/>
        <p:txBody>
          <a:bodyPr/>
          <a:lstStyle/>
          <a:p>
            <a:r>
              <a:rPr lang="en-US" dirty="0"/>
              <a:t>Output: how to inspect visually?</a:t>
            </a:r>
          </a:p>
        </p:txBody>
      </p:sp>
      <p:pic>
        <p:nvPicPr>
          <p:cNvPr id="2050" name="Picture 2">
            <a:extLst>
              <a:ext uri="{FF2B5EF4-FFF2-40B4-BE49-F238E27FC236}">
                <a16:creationId xmlns:a16="http://schemas.microsoft.com/office/drawing/2014/main" id="{47C73259-FF7F-7D21-40DA-328B62D4A52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76581" y="2093976"/>
            <a:ext cx="5080788" cy="40513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72DB21D-7E7C-20B5-A819-C840FD9D501C}"/>
              </a:ext>
            </a:extLst>
          </p:cNvPr>
          <p:cNvSpPr txBox="1"/>
          <p:nvPr/>
        </p:nvSpPr>
        <p:spPr>
          <a:xfrm>
            <a:off x="536315" y="2992734"/>
            <a:ext cx="5290205" cy="2677656"/>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Visual Inspection: </a:t>
            </a:r>
            <a:r>
              <a:rPr lang="en-US" sz="2400" dirty="0">
                <a:highlight>
                  <a:srgbClr val="FFFF00"/>
                </a:highlight>
                <a:latin typeface="Times New Roman" panose="02020603050405020304" pitchFamily="18" charset="0"/>
                <a:cs typeface="Times New Roman" panose="02020603050405020304" pitchFamily="18" charset="0"/>
              </a:rPr>
              <a:t>Examine the histogram for any unusually high or low values</a:t>
            </a:r>
            <a:r>
              <a:rPr lang="en-US" sz="2400" dirty="0">
                <a:latin typeface="Times New Roman" panose="02020603050405020304" pitchFamily="18" charset="0"/>
                <a:cs typeface="Times New Roman" panose="02020603050405020304" pitchFamily="18" charset="0"/>
              </a:rPr>
              <a:t>. Outliers may appear as bars that are significantly taller or shorter than the others. Or </a:t>
            </a:r>
            <a:r>
              <a:rPr lang="en-US" sz="2400" b="0" i="0" dirty="0">
                <a:solidFill>
                  <a:srgbClr val="0D0D0D"/>
                </a:solidFill>
                <a:effectLst/>
                <a:highlight>
                  <a:srgbClr val="C0C0C0"/>
                </a:highlight>
                <a:latin typeface="Söhne"/>
              </a:rPr>
              <a:t>Examine the histogram to identify any outliers beyond the calculated threshold.</a:t>
            </a:r>
            <a:endParaRPr lang="en-US" sz="2400" dirty="0">
              <a:highlight>
                <a:srgbClr val="C0C0C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91807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Wood Type</Template>
  <TotalTime>1365</TotalTime>
  <Words>736</Words>
  <Application>Microsoft Office PowerPoint</Application>
  <PresentationFormat>Widescreen</PresentationFormat>
  <Paragraphs>65</Paragraphs>
  <Slides>20</Slides>
  <Notes>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Aptos</vt:lpstr>
      <vt:lpstr>Arial</vt:lpstr>
      <vt:lpstr>Rockwell</vt:lpstr>
      <vt:lpstr>Rockwell Condensed</vt:lpstr>
      <vt:lpstr>Söhne</vt:lpstr>
      <vt:lpstr>Times New Roman</vt:lpstr>
      <vt:lpstr>Wingdings</vt:lpstr>
      <vt:lpstr>Wood Type</vt:lpstr>
      <vt:lpstr>Lecture no: 10 Outlier Detection</vt:lpstr>
      <vt:lpstr>WHAT IS OUTLIERS:</vt:lpstr>
      <vt:lpstr>TYPES OF OUTLIERS:</vt:lpstr>
      <vt:lpstr>Techniques to detect outliers:</vt:lpstr>
      <vt:lpstr>Using Dtale Library Describe Feature </vt:lpstr>
      <vt:lpstr>Using Scatter Plot </vt:lpstr>
      <vt:lpstr>Output:</vt:lpstr>
      <vt:lpstr>Using  histogram:</vt:lpstr>
      <vt:lpstr>Output: how to inspect visually?</vt:lpstr>
      <vt:lpstr>Box plot</vt:lpstr>
      <vt:lpstr>Output: how to inspect visually?</vt:lpstr>
      <vt:lpstr>Using z-score</vt:lpstr>
      <vt:lpstr>Illustration for z-score</vt:lpstr>
      <vt:lpstr>Output:</vt:lpstr>
      <vt:lpstr>Using iqr range:</vt:lpstr>
      <vt:lpstr>Illustration for iqr</vt:lpstr>
      <vt:lpstr>Output:</vt:lpstr>
      <vt:lpstr>Techniques to handle outliers:</vt:lpstr>
      <vt:lpstr>Tasks: Lab Tasks/Practical Work </vt:lpstr>
      <vt:lpstr>Tasks: Lab Tasks/Practical Work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no: 10 Outlier Detection</dc:title>
  <dc:creator>admin istrator</dc:creator>
  <cp:lastModifiedBy>admin istrator</cp:lastModifiedBy>
  <cp:revision>9</cp:revision>
  <dcterms:created xsi:type="dcterms:W3CDTF">2024-04-28T05:57:54Z</dcterms:created>
  <dcterms:modified xsi:type="dcterms:W3CDTF">2024-04-29T04:43:17Z</dcterms:modified>
</cp:coreProperties>
</file>

<file path=docProps/thumbnail.jpeg>
</file>